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61" r:id="rId7"/>
    <p:sldId id="259" r:id="rId8"/>
    <p:sldId id="260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5653" autoAdjust="0"/>
    <p:restoredTop sz="86432" autoAdjust="0"/>
  </p:normalViewPr>
  <p:slideViewPr>
    <p:cSldViewPr snapToGrid="0">
      <p:cViewPr>
        <p:scale>
          <a:sx n="70" d="100"/>
          <a:sy n="70" d="100"/>
        </p:scale>
        <p:origin x="-100" y="1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C7F6B47B-FE57-44F5-B5A8-26DF978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133E6176-F4F6-41F9-8F2A-BA6586E16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xmlns="" id="{84044BB2-E43C-47D4-AA71-04F22AA35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9172C710-E0AE-4BB2-88CC-99E77C188C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6886378-0368-485F-8D6E-3C9CB4C63C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58EB2C4E-9EF3-4CC7-9BDE-ED5598CCBF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FEDCC43F-6D79-4D9A-A842-74287B40D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41C2529C-151F-488B-A358-D60A3D552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xmlns="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xmlns="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xmlns="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CBAACD0B-92AC-4BB5-B2A1-E707BF046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55D8F5-8A01-4257-9CE6-A1B977F30F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0F2C8F2-9655-45C9-AEF1-0F524E904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458165E-0BB4-4621-BC5C-EB2DDE22E4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F4798AF-A852-4991-B42B-A74C23574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BCA52D7-A558-4733-BD5C-28751C99A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0D59F18F-5BD3-4E80-A69E-6D92DA9BB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79CFC79B-A403-4086-AB1A-E4F1F5AC31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xmlns="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xmlns="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xmlns="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xmlns="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xmlns="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xmlns="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xmlns="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xmlns="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xmlns="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xmlns="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xmlns="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xmlns="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xmlns="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xmlns="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xmlns="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97A40874-7B89-4A5D-9562-21D6994C39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xmlns="" id="{0ADA1982-C216-4747-ACCC-39BC3F50B1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6F8B9974-85ED-46AA-8617-AC54C847B6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EDBA775-4308-4BDB-B966-8167F3D04F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BDDB0B0-BDCD-459F-AF20-19E1A721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9A8E9D1-9673-42D1-A573-05CDC9EF88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52F851C1-89A7-44A6-8617-10C435FCD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xmlns="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xmlns="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xmlns="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xmlns="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8A79A51B-CC7A-4B36-B457-AF3236388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xmlns="" id="{18B0121B-CD0E-495B-9B36-4E88EA4A9786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xmlns="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D319C8D5-E3A6-45C8-8A64-1C1B70C90DD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01486F31-E79E-4E60-8749-B8036B3F096A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8139AA92-1781-41FF-9168-9F70B1CD9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xmlns="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xmlns="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xmlns="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xmlns="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xmlns="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xmlns="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DC42105-8FBF-4317-8822-399B1F791A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644C80F9-E615-4699-A719-131E620117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191882A0-07C5-40D6-9520-02882775B2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42E90BB-F1EA-466F-939C-623189DF3A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CBBFD36F-B307-4513-ABAD-4A02FF737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2E69D0B1-6D57-4A70-9C3C-F3A072AAA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95C6593C-7D72-47FB-AACE-F8848EAFA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xmlns="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xmlns="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xmlns="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17DE9787-F8D7-4BBC-B3C0-144EEF4730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xmlns="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xmlns="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xmlns="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xmlns="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65AAE033-7EA4-4A87-A126-29FE427645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5F6FE17-A48F-4A3E-8719-1DE83CD6B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03BA4599-9856-44E7-A2B6-2354614AF7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E551AED-617A-4A51-AA8F-586F3703B7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C80EFA4-265B-48D2-AE72-8585EEED6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xmlns="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xmlns="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xmlns="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86D81B66-9FC1-4E48-808B-98B1726D47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xmlns="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xmlns="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xmlns="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B4076C2D-3CFB-4EFB-8012-9F6E653336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xmlns="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xmlns="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xmlns="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xmlns="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xmlns="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xmlns="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xmlns="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xmlns="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xmlns="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D540A63-9BB9-478A-BE65-7A9010183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xmlns="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xmlns="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xmlns="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5F31BC2D-187A-4ED3-8D67-C55187E532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5490FC0B-50EB-42D6-A2A5-E02EE642E2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4E96CB8F-A88F-40C3-A65B-8C33A16A0C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sz="2800" dirty="0" smtClean="0"/>
              <a:t>Sentiment Analysis</a:t>
            </a:r>
            <a:endParaRPr lang="en-US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 smtClean="0"/>
              <a:t>Team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xmlns="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sz="2000" dirty="0" smtClean="0"/>
              <a:t>Sentiment Analysis</a:t>
            </a:r>
            <a:endParaRPr lang="en-US" sz="2000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dirty="0" smtClean="0"/>
              <a:t>Our Sentiment Analysis tool helps to collect valuable customer feedback in the </a:t>
            </a:r>
            <a:r>
              <a:rPr lang="en-US" dirty="0" smtClean="0"/>
              <a:t>form of text and speech and then uses machine learning algorithms to generate sentiments and sync with CRM. The sentiment categorization helps to auto-create a case for negative sentiment. It also shows dashboards for various sentiment metrics for valuable insights.</a:t>
            </a:r>
            <a:endParaRPr lang="en-US" dirty="0"/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xmlns="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r>
              <a:rPr lang="en-US" sz="2000" dirty="0" smtClean="0">
                <a:solidFill>
                  <a:schemeClr val="accent6"/>
                </a:solidFill>
              </a:rPr>
              <a:t>BENEFITS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2807310"/>
            <a:ext cx="5824073" cy="2851106"/>
          </a:xfrm>
        </p:spPr>
        <p:txBody>
          <a:bodyPr/>
          <a:lstStyle/>
          <a:p>
            <a:r>
              <a:rPr lang="en-ZA" dirty="0" smtClean="0"/>
              <a:t>With sentiment analysis of feedback it will help the organization to effectively and proactively deal with the customers to improve their experience and establish a trusted partnership.</a:t>
            </a:r>
            <a:endParaRPr lang="en-ZA" dirty="0"/>
          </a:p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191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xmlns="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5525642" cy="580030"/>
          </a:xfrm>
        </p:spPr>
        <p:txBody>
          <a:bodyPr/>
          <a:lstStyle/>
          <a:p>
            <a:r>
              <a:rPr lang="en-US" sz="2000" dirty="0" smtClean="0">
                <a:solidFill>
                  <a:schemeClr val="accent6"/>
                </a:solidFill>
              </a:rPr>
              <a:t>High level Architecture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3" name="Picture Placeholder 22" descr="react.png"/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2277613" y="3302984"/>
            <a:ext cx="1244186" cy="1244186"/>
          </a:xfrm>
        </p:spPr>
      </p:pic>
      <p:pic>
        <p:nvPicPr>
          <p:cNvPr id="25" name="Picture Placeholder 24" descr="api.png"/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19231" r="19231"/>
          <a:stretch>
            <a:fillRect/>
          </a:stretch>
        </p:blipFill>
        <p:spPr>
          <a:xfrm>
            <a:off x="4783021" y="3221502"/>
            <a:ext cx="1513459" cy="1513459"/>
          </a:xfrm>
        </p:spPr>
      </p:pic>
      <p:pic>
        <p:nvPicPr>
          <p:cNvPr id="37" name="Picture Placeholder 36" descr="salesforce.png"/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1106" b="1106"/>
          <a:stretch>
            <a:fillRect/>
          </a:stretch>
        </p:blipFill>
        <p:spPr>
          <a:xfrm>
            <a:off x="8157172" y="3112861"/>
            <a:ext cx="1657926" cy="1657926"/>
          </a:xfrm>
        </p:spPr>
      </p:pic>
      <p:pic>
        <p:nvPicPr>
          <p:cNvPr id="53" name="Picture Placeholder 52" descr="5848152fcef1014c0b5e4967.png"/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195" r="195"/>
          <a:stretch>
            <a:fillRect/>
          </a:stretch>
        </p:blipFill>
        <p:spPr>
          <a:xfrm>
            <a:off x="5788371" y="5314383"/>
            <a:ext cx="1199758" cy="1199758"/>
          </a:xfrm>
        </p:spPr>
      </p:pic>
      <p:pic>
        <p:nvPicPr>
          <p:cNvPr id="55" name="Picture 54" descr="databs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839" y="5578696"/>
            <a:ext cx="777592" cy="777592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23" idx="3"/>
            <a:endCxn id="25" idx="1"/>
          </p:cNvCxnSpPr>
          <p:nvPr/>
        </p:nvCxnSpPr>
        <p:spPr>
          <a:xfrm>
            <a:off x="3521799" y="3925077"/>
            <a:ext cx="1261222" cy="53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</p:cNvCxnSpPr>
          <p:nvPr/>
        </p:nvCxnSpPr>
        <p:spPr>
          <a:xfrm flipV="1">
            <a:off x="3521799" y="3923911"/>
            <a:ext cx="1243115" cy="1166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5" idx="3"/>
            <a:endCxn id="37" idx="1"/>
          </p:cNvCxnSpPr>
          <p:nvPr/>
        </p:nvCxnSpPr>
        <p:spPr>
          <a:xfrm flipV="1">
            <a:off x="6296480" y="3941824"/>
            <a:ext cx="1860692" cy="36408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5" idx="0"/>
          </p:cNvCxnSpPr>
          <p:nvPr/>
        </p:nvCxnSpPr>
        <p:spPr>
          <a:xfrm rot="5400000">
            <a:off x="4534656" y="5170159"/>
            <a:ext cx="807517" cy="9557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>
            <a:off x="5565242" y="5168650"/>
            <a:ext cx="807517" cy="9557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xmlns="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TECH stack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/>
          <a:lstStyle/>
          <a:p>
            <a:r>
              <a:rPr lang="en-US" sz="1400" dirty="0" smtClean="0"/>
              <a:t>UI in React</a:t>
            </a:r>
            <a:endParaRPr lang="en-US" sz="1400" dirty="0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xmlns="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8"/>
            <a:ext cx="3008630" cy="636682"/>
          </a:xfrm>
        </p:spPr>
        <p:txBody>
          <a:bodyPr/>
          <a:lstStyle/>
          <a:p>
            <a:r>
              <a:rPr lang="en-ZA" dirty="0" smtClean="0"/>
              <a:t>Customer feedback is captured using this component</a:t>
            </a:r>
            <a:endParaRPr lang="en-US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xmlns="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837419" cy="348162"/>
          </a:xfrm>
        </p:spPr>
        <p:txBody>
          <a:bodyPr/>
          <a:lstStyle/>
          <a:p>
            <a:r>
              <a:rPr lang="en-US" sz="1400" dirty="0" smtClean="0"/>
              <a:t>Machine Learning in Python</a:t>
            </a:r>
            <a:endParaRPr lang="en-US" sz="1400" dirty="0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xmlns="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/>
          <a:lstStyle/>
          <a:p>
            <a:r>
              <a:rPr lang="en-ZA" dirty="0" smtClean="0"/>
              <a:t>Sentiment analysis of feedback using machine learning models</a:t>
            </a:r>
            <a:endParaRPr lang="en-ZA" dirty="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xmlns="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8" y="5044309"/>
            <a:ext cx="3749821" cy="348162"/>
          </a:xfrm>
        </p:spPr>
        <p:txBody>
          <a:bodyPr/>
          <a:lstStyle/>
          <a:p>
            <a:r>
              <a:rPr lang="en-US" sz="1400" dirty="0" smtClean="0"/>
              <a:t>Integration API </a:t>
            </a:r>
            <a:r>
              <a:rPr lang="en-US" sz="1400" dirty="0" smtClean="0"/>
              <a:t>using Web API</a:t>
            </a:r>
            <a:endParaRPr lang="en-US" sz="1400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xmlns="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/>
          <a:lstStyle/>
          <a:p>
            <a:r>
              <a:rPr lang="en-ZA" dirty="0" smtClean="0"/>
              <a:t>Integration API to connect with UI, Python, CRM, DB</a:t>
            </a:r>
            <a:endParaRPr lang="en-ZA" dirty="0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xmlns="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/>
          <a:lstStyle/>
          <a:p>
            <a:r>
              <a:rPr lang="en-US" dirty="0" smtClean="0"/>
              <a:t>CRM</a:t>
            </a:r>
            <a:endParaRPr lang="en-US" dirty="0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xmlns="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/>
          <a:lstStyle/>
          <a:p>
            <a:r>
              <a:rPr lang="en-ZA" dirty="0" smtClean="0"/>
              <a:t>Feedback, sentiment reports and case management</a:t>
            </a:r>
            <a:endParaRPr lang="en-ZA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Picture Placeholder 17" descr="react.png"/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t="131" b="131"/>
          <a:stretch>
            <a:fillRect/>
          </a:stretch>
        </p:blipFill>
        <p:spPr/>
      </p:pic>
      <p:pic>
        <p:nvPicPr>
          <p:cNvPr id="22" name="Picture Placeholder 21" descr="5848152fcef1014c0b5e4967.png"/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l="195" r="195"/>
          <a:stretch>
            <a:fillRect/>
          </a:stretch>
        </p:blipFill>
        <p:spPr/>
      </p:pic>
      <p:pic>
        <p:nvPicPr>
          <p:cNvPr id="24" name="Picture Placeholder 23" descr="api.png"/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19150" r="19150"/>
          <a:stretch>
            <a:fillRect/>
          </a:stretch>
        </p:blipFill>
        <p:spPr/>
      </p:pic>
      <p:pic>
        <p:nvPicPr>
          <p:cNvPr id="26" name="Picture Placeholder 25" descr="salesforce.png"/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 t="1234" b="12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 Machine</a:t>
            </a:r>
          </a:p>
          <a:p>
            <a:r>
              <a:rPr lang="en-US" dirty="0" err="1" smtClean="0"/>
              <a:t>Akshay</a:t>
            </a:r>
            <a:r>
              <a:rPr lang="en-US" dirty="0" smtClean="0"/>
              <a:t> </a:t>
            </a:r>
            <a:r>
              <a:rPr lang="en-US" dirty="0" err="1" smtClean="0"/>
              <a:t>Agrawal</a:t>
            </a:r>
            <a:endParaRPr lang="en-US" dirty="0" smtClean="0"/>
          </a:p>
          <a:p>
            <a:r>
              <a:rPr lang="en-US" dirty="0" err="1" smtClean="0"/>
              <a:t>Meenakshi</a:t>
            </a:r>
            <a:r>
              <a:rPr lang="en-US" dirty="0" smtClean="0"/>
              <a:t> </a:t>
            </a:r>
            <a:r>
              <a:rPr lang="en-US" dirty="0" err="1" smtClean="0"/>
              <a:t>Telu</a:t>
            </a:r>
            <a:endParaRPr lang="en-US" dirty="0" smtClean="0"/>
          </a:p>
          <a:p>
            <a:r>
              <a:rPr lang="en-US" dirty="0" err="1" smtClean="0"/>
              <a:t>Tribhuvan</a:t>
            </a:r>
            <a:r>
              <a:rPr lang="en-US" dirty="0" smtClean="0"/>
              <a:t> </a:t>
            </a:r>
            <a:r>
              <a:rPr lang="en-US" dirty="0" err="1" smtClean="0"/>
              <a:t>Bobbichetty</a:t>
            </a:r>
            <a:endParaRPr lang="en-US" dirty="0" smtClean="0"/>
          </a:p>
          <a:p>
            <a:r>
              <a:rPr lang="en-US" dirty="0" smtClean="0"/>
              <a:t>Trina </a:t>
            </a:r>
            <a:r>
              <a:rPr lang="en-US" dirty="0" err="1" smtClean="0"/>
              <a:t>Ghosh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169</Words>
  <Application>Microsoft Office PowerPoint</Application>
  <PresentationFormat>Custom</PresentationFormat>
  <Paragraphs>32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Sentiment Analysis</vt:lpstr>
      <vt:lpstr>Sentiment Analysis</vt:lpstr>
      <vt:lpstr>BENEFITS</vt:lpstr>
      <vt:lpstr>High level Architecture</vt:lpstr>
      <vt:lpstr>TECH stack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2023-10-10T09:42:21Z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